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  <p:sldMasterId id="2147483691" r:id="rId2"/>
    <p:sldMasterId id="2147483703" r:id="rId3"/>
  </p:sldMasterIdLst>
  <p:notesMasterIdLst>
    <p:notesMasterId r:id="rId24"/>
  </p:notesMasterIdLst>
  <p:handoutMasterIdLst>
    <p:handoutMasterId r:id="rId25"/>
  </p:handoutMasterIdLst>
  <p:sldIdLst>
    <p:sldId id="285" r:id="rId4"/>
    <p:sldId id="289" r:id="rId5"/>
    <p:sldId id="290" r:id="rId6"/>
    <p:sldId id="291" r:id="rId7"/>
    <p:sldId id="288" r:id="rId8"/>
    <p:sldId id="292" r:id="rId9"/>
    <p:sldId id="293" r:id="rId10"/>
    <p:sldId id="294" r:id="rId11"/>
    <p:sldId id="295" r:id="rId12"/>
    <p:sldId id="311" r:id="rId13"/>
    <p:sldId id="307" r:id="rId14"/>
    <p:sldId id="306" r:id="rId15"/>
    <p:sldId id="308" r:id="rId16"/>
    <p:sldId id="309" r:id="rId17"/>
    <p:sldId id="312" r:id="rId18"/>
    <p:sldId id="313" r:id="rId19"/>
    <p:sldId id="315" r:id="rId20"/>
    <p:sldId id="314" r:id="rId21"/>
    <p:sldId id="316" r:id="rId22"/>
    <p:sldId id="286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71" autoAdjust="0"/>
    <p:restoredTop sz="85156" autoAdjust="0"/>
  </p:normalViewPr>
  <p:slideViewPr>
    <p:cSldViewPr>
      <p:cViewPr>
        <p:scale>
          <a:sx n="50" d="100"/>
          <a:sy n="50" d="100"/>
        </p:scale>
        <p:origin x="-989" y="-5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16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C8A39131-6037-4671-B100-146B5958BC75}" type="datetimeFigureOut">
              <a:rPr lang="zh-TW" altLang="en-US"/>
              <a:pPr/>
              <a:t>2015/12/31</a:t>
            </a:fld>
            <a:endParaRPr lang="en-US" altLang="zh-TW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Gothic" pitchFamily="34" charset="0"/>
              </a:defRPr>
            </a:lvl1pPr>
          </a:lstStyle>
          <a:p>
            <a:endParaRPr lang="en-US" altLang="zh-TW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Gothic" pitchFamily="34" charset="0"/>
              </a:defRPr>
            </a:lvl1pPr>
          </a:lstStyle>
          <a:p>
            <a:fld id="{0E395579-4BEB-4C22-BA59-7817D1DAB9AC}" type="slidenum">
              <a:rPr lang="zh-TW" altLang="en-US"/>
              <a:pPr/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99631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B1E5E2C-B949-494C-B361-725D6B966828}" type="datetimeFigureOut">
              <a:rPr lang="en-US"/>
              <a:pPr>
                <a:defRPr/>
              </a:pPr>
              <a:t>12/31/2015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AC288628-98D6-43E9-8245-5F16F1B01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5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r>
              <a:rPr lang="zh-TW" altLang="en-US" dirty="0" smtClean="0"/>
              <a:t>菌與其他活性成分控制最佳的釋放時間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i="0" u="none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zh-TW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7ED9F6-9E68-4709-B36B-D74F9EAB3FF1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3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44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725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500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40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425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241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72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8574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546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327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810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745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037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5614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6626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734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5971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7302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353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576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182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40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528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760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295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40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767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1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436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88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49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00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5E4D-2E71-4840-8B0D-5041E35ABB2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12/31/2015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81ABE-FC74-5B49-B37D-897F45162DA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412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12/31/2015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24950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12/31/2015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936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ACFF5E4D-2E71-4840-8B0D-5041E35ABB2D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12/31/2015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70481ABE-FC74-5B49-B37D-897F45162DAA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665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0" y="1066800"/>
            <a:ext cx="9144000" cy="2226475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srgbClr val="FFC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07582" y="2551114"/>
            <a:ext cx="9122982" cy="649287"/>
          </a:xfrm>
          <a:noFill/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US" altLang="zh-TW" sz="4000" b="1" dirty="0" smtClean="0">
                <a:solidFill>
                  <a:srgbClr val="FFC000"/>
                </a:solidFill>
                <a:ea typeface="標楷體" pitchFamily="65" charset="-120"/>
              </a:rPr>
              <a:t>       </a:t>
            </a:r>
            <a:r>
              <a:rPr lang="en-US" altLang="zh-TW" sz="4000" b="1" dirty="0" err="1" smtClean="0">
                <a:solidFill>
                  <a:srgbClr val="FFC000"/>
                </a:solidFill>
                <a:ea typeface="標楷體" pitchFamily="65" charset="-120"/>
              </a:rPr>
              <a:t>nutriclean</a:t>
            </a:r>
            <a:r>
              <a:rPr lang="en-US" altLang="zh-TW" sz="4000" b="1" baseline="30000" dirty="0" err="1" smtClean="0">
                <a:solidFill>
                  <a:srgbClr val="FFC000"/>
                </a:solidFill>
                <a:ea typeface="標楷體" pitchFamily="65" charset="-120"/>
              </a:rPr>
              <a:t>TM</a:t>
            </a:r>
            <a:r>
              <a:rPr lang="en-US" altLang="zh-TW" sz="4000" b="1" dirty="0" smtClean="0">
                <a:solidFill>
                  <a:srgbClr val="FFC000"/>
                </a:solidFill>
                <a:ea typeface="標楷體" pitchFamily="65" charset="-120"/>
              </a:rPr>
              <a:t> Probiotics</a:t>
            </a:r>
            <a:endParaRPr lang="en-US" altLang="zh-TW" sz="40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517307" y="1524001"/>
            <a:ext cx="8605675" cy="838200"/>
          </a:xfrm>
        </p:spPr>
        <p:txBody>
          <a:bodyPr>
            <a:noAutofit/>
          </a:bodyPr>
          <a:lstStyle/>
          <a:p>
            <a:pPr algn="l"/>
            <a:r>
              <a:rPr lang="zh-TW" alt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益</a:t>
            </a:r>
            <a:r>
              <a:rPr lang="zh-TW" altLang="en-US" sz="5400" b="1" dirty="0">
                <a:solidFill>
                  <a:schemeClr val="bg1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生菌配方錠狀食品</a:t>
            </a:r>
            <a:endParaRPr lang="en-US" altLang="zh-TW" sz="5400" b="1" dirty="0">
              <a:solidFill>
                <a:schemeClr val="bg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7" name="Picture 7" descr="markettaiwan-1354515724_600.jpg"/>
          <p:cNvPicPr>
            <a:picLocks noChangeAspect="1"/>
          </p:cNvPicPr>
          <p:nvPr/>
        </p:nvPicPr>
        <p:blipFill>
          <a:blip r:embed="rId2" cstate="print"/>
          <a:srcRect l="1304" t="27391" b="30870"/>
          <a:stretch>
            <a:fillRect/>
          </a:stretch>
        </p:blipFill>
        <p:spPr>
          <a:xfrm>
            <a:off x="419561" y="6012782"/>
            <a:ext cx="1524000" cy="644512"/>
          </a:xfrm>
          <a:prstGeom prst="rect">
            <a:avLst/>
          </a:prstGeom>
        </p:spPr>
      </p:pic>
      <p:sp>
        <p:nvSpPr>
          <p:cNvPr id="8" name="Rectangle 6"/>
          <p:cNvSpPr txBox="1">
            <a:spLocks noChangeArrowheads="1"/>
          </p:cNvSpPr>
          <p:nvPr/>
        </p:nvSpPr>
        <p:spPr>
          <a:xfrm>
            <a:off x="838200" y="6019800"/>
            <a:ext cx="6400800" cy="609641"/>
          </a:xfrm>
          <a:prstGeom prst="rect">
            <a:avLst/>
          </a:prstGeom>
        </p:spPr>
        <p:txBody>
          <a:bodyPr vert="horz" anchor="t">
            <a:normAutofit fontScale="92500" lnSpcReduction="10000"/>
          </a:bodyPr>
          <a:lstStyle>
            <a:lvl1pPr marL="448056" indent="-38404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Verdana"/>
              <a:buChar char="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06424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10312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832" indent="-210312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baseline="30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©</a:t>
            </a: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 </a:t>
            </a:r>
            <a:r>
              <a:rPr lang="en-US" altLang="zh-TW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2014 </a:t>
            </a:r>
            <a:r>
              <a:rPr lang="zh-CN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美安臺灣公司版權所有</a:t>
            </a:r>
            <a:endParaRPr lang="en-US" altLang="zh-CN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r>
              <a:rPr lang="zh-TW" altLang="en-US" sz="2000" dirty="0" smtClean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僅</a:t>
            </a:r>
            <a:r>
              <a:rPr lang="zh-TW" altLang="en-US" sz="2000" dirty="0">
                <a:solidFill>
                  <a:prstClr val="black"/>
                </a:solidFill>
                <a:latin typeface="標楷體" pitchFamily="65" charset="-120"/>
                <a:ea typeface="標楷體" pitchFamily="65" charset="-120"/>
                <a:cs typeface="Times New Roman" pitchFamily="18" charset="0"/>
              </a:rPr>
              <a:t>供內部教育訓練使用</a:t>
            </a:r>
            <a:endParaRPr lang="en-US" altLang="zh-TW" sz="2000" dirty="0" smtClean="0">
              <a:solidFill>
                <a:prstClr val="black"/>
              </a:solidFill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  <a:p>
            <a:pPr marL="0" indent="0" algn="ctr" defTabSz="457200" fontAlgn="auto">
              <a:lnSpc>
                <a:spcPct val="80000"/>
              </a:lnSpc>
              <a:spcAft>
                <a:spcPts val="0"/>
              </a:spcAft>
              <a:buClr>
                <a:srgbClr val="4F81BD"/>
              </a:buClr>
              <a:buFontTx/>
              <a:buNone/>
              <a:defRPr/>
            </a:pPr>
            <a:endParaRPr lang="zh-TW" altLang="en-US" sz="20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  <a:cs typeface="Times New Roman" pitchFamily="18" charset="0"/>
            </a:endParaRPr>
          </a:p>
        </p:txBody>
      </p:sp>
      <p:sp>
        <p:nvSpPr>
          <p:cNvPr id="11" name="等腰三角形 10"/>
          <p:cNvSpPr/>
          <p:nvPr/>
        </p:nvSpPr>
        <p:spPr>
          <a:xfrm rot="16200000">
            <a:off x="7695819" y="4585619"/>
            <a:ext cx="1714500" cy="1139825"/>
          </a:xfrm>
          <a:prstGeom prst="triangle">
            <a:avLst>
              <a:gd name="adj" fmla="val 50953"/>
            </a:avLst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3"/>
          <a:stretch/>
        </p:blipFill>
        <p:spPr>
          <a:xfrm>
            <a:off x="5848350" y="3413760"/>
            <a:ext cx="2134806" cy="3421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益生菌的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歷史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6200" y="990601"/>
            <a:ext cx="8458200" cy="40385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2287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1857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年，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法國巴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斯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德研究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酒變酸時，首先發現了乳酸菌。</a:t>
            </a:r>
          </a:p>
          <a:p>
            <a:pPr marL="522287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1908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年，獲得諾貝爾生理醫學獎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的俄國免疫學家梅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契尼可夫（</a:t>
            </a:r>
            <a:r>
              <a:rPr kumimoji="0"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Élie</a:t>
            </a:r>
            <a:r>
              <a:rPr kumimoji="0"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Metchnikoff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），在研究保加利亞人為何長壽者較多的現象時，發現這些長壽者都愛喝酸奶，而從發酵乳當中分離出了著名的「保加利亞種乳酸桿菌」</a:t>
            </a:r>
            <a:r>
              <a:rPr kumimoji="0"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(Lactobacillus </a:t>
            </a:r>
            <a:r>
              <a:rPr kumimoji="0" lang="en-US" altLang="zh-TW" sz="2800" dirty="0" err="1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bulgaricus</a:t>
            </a:r>
            <a:r>
              <a:rPr kumimoji="0" lang="en-US" altLang="zh-TW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  <a:r>
              <a:rPr kumimoji="0" lang="zh-TW" altLang="en-US" sz="28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，發現這種乳酸菌對人體有很大的益處，也因此被稱之為「益生菌之父」</a:t>
            </a:r>
            <a:r>
              <a:rPr kumimoji="0" lang="zh-TW" altLang="en-US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。</a:t>
            </a:r>
            <a:endParaRPr kumimoji="0" lang="en-US" altLang="zh-TW" sz="28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4601187"/>
            <a:ext cx="1695467" cy="210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228600" y="6477000"/>
            <a:ext cx="638332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>
                <a:latin typeface="Century Gothic" pitchFamily="34" charset="0"/>
              </a:rPr>
              <a:t>http://www.howhealth.org.tw/%E7%9B%8A%E7%94%9F%E8%8F%8C.html</a:t>
            </a:r>
          </a:p>
        </p:txBody>
      </p:sp>
      <p:sp>
        <p:nvSpPr>
          <p:cNvPr id="2" name="矩形 1"/>
          <p:cNvSpPr/>
          <p:nvPr/>
        </p:nvSpPr>
        <p:spPr>
          <a:xfrm>
            <a:off x="76200" y="5029200"/>
            <a:ext cx="6096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2287" indent="-457200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1953</a:t>
            </a:r>
            <a:r>
              <a:rPr kumimoji="0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年，德國研究員維爾納克勞詩</a:t>
            </a:r>
            <a:r>
              <a:rPr kumimoji="0"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(Werner </a:t>
            </a:r>
            <a:r>
              <a:rPr kumimoji="0" lang="en-US" altLang="zh-TW" sz="2800" dirty="0" err="1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Kollath</a:t>
            </a:r>
            <a:r>
              <a:rPr kumimoji="0"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  <a:r>
              <a:rPr kumimoji="0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開始使用「益生菌</a:t>
            </a:r>
            <a:r>
              <a:rPr kumimoji="0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」</a:t>
            </a:r>
            <a:r>
              <a:rPr kumimoji="0" lang="en-US" altLang="zh-TW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(Probiotics)</a:t>
            </a:r>
            <a:r>
              <a:rPr kumimoji="0" lang="zh-TW" altLang="en-US" sz="28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一</a:t>
            </a:r>
            <a:r>
              <a:rPr kumimoji="0"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詞。</a:t>
            </a:r>
            <a:endParaRPr kumimoji="0"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195572" y="63246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梅契尼可夫</a:t>
            </a:r>
          </a:p>
        </p:txBody>
      </p:sp>
    </p:spTree>
    <p:extLst>
      <p:ext uri="{BB962C8B-B14F-4D97-AF65-F5344CB8AC3E}">
        <p14:creationId xmlns:p14="http://schemas.microsoft.com/office/powerpoint/2010/main" val="269280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何謂益</a:t>
            </a: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生菌</a:t>
            </a:r>
            <a:r>
              <a:rPr kumimoji="0" lang="en-US" altLang="zh-TW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(probiotics</a:t>
            </a: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)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6844" y="1143000"/>
            <a:ext cx="7991356" cy="472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Probiotics 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是由希臘文所衍生出來的，字義是</a:t>
            </a:r>
            <a:r>
              <a:rPr kumimoji="0"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"for life" 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， </a:t>
            </a:r>
            <a:r>
              <a:rPr kumimoji="0"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"</a:t>
            </a:r>
            <a:r>
              <a:rPr kumimoji="0" lang="zh-TW" altLang="en-US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為生活</a:t>
            </a:r>
            <a:r>
              <a:rPr kumimoji="0" lang="en-US" altLang="zh-TW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"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。最早由</a:t>
            </a:r>
            <a:r>
              <a:rPr kumimoji="0"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Lilly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及</a:t>
            </a:r>
            <a:r>
              <a:rPr kumimoji="0"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Stillwell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於</a:t>
            </a:r>
            <a:r>
              <a:rPr kumimoji="0"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1965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年提出，用以表示某一原生動物產生的可促使另一原生動物生長之物質。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世界衛生組織定義益生菌</a:t>
            </a:r>
            <a:r>
              <a:rPr kumimoji="0" lang="en-US" altLang="zh-TW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(probiotics)</a:t>
            </a: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為”</a:t>
            </a: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  <a:cs typeface="微軟正黑體"/>
              </a:rPr>
              <a:t>一種在特定量使用情形下對人體有健康助益的活菌”。</a:t>
            </a:r>
          </a:p>
          <a:p>
            <a:pPr marL="65087" algn="l" fontAlgn="auto">
              <a:spcAft>
                <a:spcPts val="0"/>
              </a:spcAft>
            </a:pPr>
            <a:endParaRPr kumimoji="0"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  <a:cs typeface="微軟正黑體"/>
            </a:endParaRPr>
          </a:p>
          <a:p>
            <a:pPr marL="65087" algn="l" fontAlgn="auto">
              <a:spcAft>
                <a:spcPts val="0"/>
              </a:spcAft>
            </a:pPr>
            <a:endParaRPr kumimoji="0" lang="zh-TW" altLang="en-US" dirty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953000"/>
            <a:ext cx="2362200" cy="17824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4492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補充益</a:t>
            </a: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菌的好處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81000" y="1143000"/>
            <a:ext cx="8229600" cy="3473761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直接補充益生菌－－</a:t>
            </a:r>
            <a:b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◎當腸內益菌不足時，可迅速補充。</a:t>
            </a:r>
            <a:b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◎但無法長駐於腸內，必須時常補充。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益生菌在</a:t>
            </a:r>
            <a:r>
              <a:rPr kumimoji="0" lang="zh-TW" altLang="en-US" dirty="0" smtClean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  <a:t>大腸中，利用小腸無法消化吸收的物質為食物，發酵產生有益腸道之物質，並抑制壞菌生長。</a:t>
            </a:r>
            <a:endParaRPr kumimoji="0" lang="en-US" altLang="zh-TW" dirty="0" smtClean="0">
              <a:solidFill>
                <a:schemeClr val="tx1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81000" y="4343400"/>
            <a:ext cx="6019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幫助改變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細菌叢生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態，     幫助維持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消化道機能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，     幫助調整</a:t>
            </a:r>
            <a:r>
              <a:rPr kumimoji="0" lang="zh-TW" altLang="en-US" sz="3200" dirty="0">
                <a:latin typeface="標楷體" pitchFamily="65" charset="-120"/>
                <a:ea typeface="標楷體" pitchFamily="65" charset="-120"/>
              </a:rPr>
              <a:t>體質達到健康的</a:t>
            </a:r>
            <a:r>
              <a:rPr kumimoji="0" lang="zh-TW" altLang="en-US" sz="3200" dirty="0" smtClean="0">
                <a:latin typeface="標楷體" pitchFamily="65" charset="-120"/>
                <a:ea typeface="標楷體" pitchFamily="65" charset="-120"/>
              </a:rPr>
              <a:t>維持。</a:t>
            </a:r>
            <a:endParaRPr kumimoji="0"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4901924"/>
            <a:ext cx="2372968" cy="1575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4171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9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err="1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nutriclean</a:t>
            </a:r>
            <a:r>
              <a:rPr kumimoji="0" lang="en-US" altLang="zh-TW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™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益</a:t>
            </a: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生菌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配方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438400" y="1676400"/>
            <a:ext cx="6265469" cy="3810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10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種有益菌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每顆含有</a:t>
            </a:r>
            <a:r>
              <a:rPr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100</a:t>
            </a:r>
            <a:r>
              <a:rPr lang="zh-TW" altLang="en-US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億</a:t>
            </a:r>
            <a:r>
              <a:rPr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個</a:t>
            </a:r>
            <a:r>
              <a:rPr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益生菌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專利</a:t>
            </a:r>
            <a:r>
              <a:rPr kumimoji="0" lang="en-US" altLang="zh-TW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LiveBac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®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片劑製造技術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</a:t>
            </a:r>
            <a:r>
              <a:rPr kumimoji="0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延長益生菌的存活時間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，且能室溫保存。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專利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BIO-tract®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包覆活</a:t>
            </a:r>
            <a:r>
              <a:rPr kumimoji="0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菌傳送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技術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lvl="1" algn="l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保護</a:t>
            </a:r>
            <a:r>
              <a:rPr kumimoji="0" lang="zh-TW" altLang="en-US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益生菌不被胃酸破壞，順利到達小腸供人體利用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。</a:t>
            </a:r>
            <a:endParaRPr kumimoji="0" lang="en-US" altLang="zh-TW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4191000" y="6462713"/>
            <a:ext cx="51054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kumimoji="0" lang="en-US" altLang="zh-TW" sz="1400" dirty="0">
                <a:latin typeface="標楷體" pitchFamily="65" charset="-120"/>
                <a:ea typeface="標楷體" pitchFamily="65" charset="-120"/>
              </a:rPr>
              <a:t>*LiveBac®</a:t>
            </a:r>
            <a:r>
              <a:rPr kumimoji="0" lang="zh-TW" altLang="en-US" sz="1400" dirty="0">
                <a:latin typeface="標楷體" pitchFamily="65" charset="-120"/>
                <a:ea typeface="標楷體" pitchFamily="65" charset="-120"/>
                <a:cs typeface="微軟正黑體"/>
              </a:rPr>
              <a:t>和</a:t>
            </a:r>
            <a:r>
              <a:rPr kumimoji="0" lang="en-US" altLang="zh-TW" sz="1400" dirty="0">
                <a:latin typeface="標楷體" pitchFamily="65" charset="-120"/>
                <a:ea typeface="標楷體" pitchFamily="65" charset="-120"/>
              </a:rPr>
              <a:t>BIO-tract®</a:t>
            </a:r>
            <a:r>
              <a:rPr kumimoji="0" lang="zh-TW" altLang="en-US" sz="1400" dirty="0">
                <a:latin typeface="標楷體" pitchFamily="65" charset="-120"/>
                <a:ea typeface="標楷體" pitchFamily="65" charset="-120"/>
                <a:cs typeface="微軟正黑體"/>
              </a:rPr>
              <a:t>都是</a:t>
            </a:r>
            <a:r>
              <a:rPr kumimoji="0" lang="en-US" altLang="zh-TW" sz="1400" dirty="0" err="1">
                <a:latin typeface="標楷體" pitchFamily="65" charset="-120"/>
                <a:ea typeface="標楷體" pitchFamily="65" charset="-120"/>
              </a:rPr>
              <a:t>Nutraceutix</a:t>
            </a:r>
            <a:r>
              <a:rPr kumimoji="0" lang="zh-TW" altLang="en-US" sz="1400" dirty="0">
                <a:latin typeface="標楷體" pitchFamily="65" charset="-120"/>
                <a:ea typeface="標楷體" pitchFamily="65" charset="-120"/>
                <a:cs typeface="微軟正黑體"/>
              </a:rPr>
              <a:t>公司的註冊商標。</a:t>
            </a:r>
            <a:endParaRPr kumimoji="0" lang="zh-TW" altLang="en-US" sz="14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2357521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61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28600" y="1524000"/>
            <a:ext cx="848992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植物乳酸桿菌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plantarum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嗜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酸乳酸桿菌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acidophilus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(A</a:t>
            </a:r>
            <a:r>
              <a:rPr lang="zh-TW" altLang="en-US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雷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曼氏乳酸桿菌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rhamnosus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唾液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乳酸桿菌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salivarius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凱</a:t>
            </a: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氏乳酸桿菌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casei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(C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菌</a:t>
            </a:r>
            <a:r>
              <a:rPr lang="en-US" altLang="zh-TW" sz="2800" b="1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en-US" altLang="zh-TW" sz="2800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瑞士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乳酸桿菌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Lactobacillus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helveticus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04800" y="4813518"/>
            <a:ext cx="8839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雙叉比菲德氏菌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Bifidobacterium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bifidum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菌</a:t>
            </a:r>
            <a:r>
              <a:rPr lang="en-US" altLang="zh-TW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pt-BR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短比菲德氏菌</a:t>
            </a:r>
            <a:r>
              <a:rPr lang="pt-BR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Bifidobacterium breve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嬰兒型比菲德氏菌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Bifidobacterium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infantis</a:t>
            </a:r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比菲德氏龍根菌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Bifidobacterium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longum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（龍根菌）</a:t>
            </a:r>
          </a:p>
        </p:txBody>
      </p:sp>
      <p:sp>
        <p:nvSpPr>
          <p:cNvPr id="5" name="矩形 4"/>
          <p:cNvSpPr/>
          <p:nvPr/>
        </p:nvSpPr>
        <p:spPr>
          <a:xfrm>
            <a:off x="152400" y="939225"/>
            <a:ext cx="87203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乳酸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桿菌</a:t>
            </a:r>
            <a:r>
              <a:rPr lang="en-US" altLang="zh-TW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(Lactobacilli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28600" y="4267200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歧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桿菌</a:t>
            </a:r>
            <a:r>
              <a:rPr lang="en-US" altLang="zh-TW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雙</a:t>
            </a:r>
            <a:r>
              <a:rPr lang="zh-TW" altLang="en-US" sz="32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叉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桿菌（</a:t>
            </a:r>
            <a:r>
              <a:rPr lang="en-US" altLang="zh-TW" sz="3200" b="1" dirty="0" err="1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Bifidobacterium</a:t>
            </a:r>
            <a:r>
              <a:rPr lang="zh-TW" altLang="en-US" sz="3200" b="1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）</a:t>
            </a:r>
            <a:endParaRPr lang="en-US" altLang="zh-TW" sz="32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825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152400" y="1066800"/>
            <a:ext cx="4114800" cy="544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l" fontAlgn="auto">
              <a:spcAft>
                <a:spcPts val="0"/>
              </a:spcAft>
            </a:pPr>
            <a:r>
              <a:rPr kumimoji="0"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植物乳酸桿菌</a:t>
            </a:r>
            <a:endParaRPr kumimoji="0" lang="en-US" altLang="zh-TW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3500" algn="l" fontAlgn="auto">
              <a:spcAft>
                <a:spcPts val="0"/>
              </a:spcAft>
            </a:pPr>
            <a:r>
              <a:rPr kumimoji="0"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Lactobacillus </a:t>
            </a:r>
            <a:r>
              <a:rPr kumimoji="0" lang="en-US" altLang="zh-TW" sz="2400" b="1" dirty="0" err="1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t>plantarum</a:t>
            </a:r>
            <a:endParaRPr kumimoji="0" lang="en-US" altLang="zh-TW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能促進良好的消化健康</a:t>
            </a:r>
            <a:endParaRPr kumimoji="0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能幫助減少天然存在人體中而對健康有害的細菌</a:t>
            </a:r>
            <a:endParaRPr kumimoji="0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能保留重要的營養素、抗氧化物與維生素</a:t>
            </a:r>
            <a:endParaRPr kumimoji="0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最顯著的功能之一是合成</a:t>
            </a:r>
            <a:r>
              <a:rPr kumimoji="0" lang="en-US" altLang="zh-TW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L-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離胺酸，這是身體許多功能所需的胺基酸</a:t>
            </a:r>
            <a:endParaRPr kumimoji="0" lang="en-US" altLang="zh-TW" sz="24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能和有害健康的細菌競爭養分，這使得有害的細菌通過人體而不造成危害</a:t>
            </a:r>
          </a:p>
          <a:p>
            <a:pPr algn="l" fontAlgn="auto">
              <a:spcAft>
                <a:spcPts val="0"/>
              </a:spcAft>
            </a:pP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4572000" y="990600"/>
            <a:ext cx="4343400" cy="5638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fontAlgn="auto">
              <a:spcAft>
                <a:spcPts val="0"/>
              </a:spcAft>
              <a:buFont typeface="Arial"/>
              <a:buNone/>
            </a:pP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嗜酸乳酸桿菌 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(A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</a:p>
          <a:p>
            <a:pPr marL="63500" indent="0" fontAlgn="auto">
              <a:spcAft>
                <a:spcPts val="0"/>
              </a:spcAft>
              <a:buFont typeface="Arial"/>
              <a:buNone/>
            </a:pP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Lactobacillus acidophilus</a:t>
            </a: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常駐</a:t>
            </a: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於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小腸</a:t>
            </a: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為最多研究並且使用最廣泛的益生菌之一</a:t>
            </a:r>
            <a:endParaRPr kumimoji="0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能生成對消化健康有諸多益處的</a:t>
            </a: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桿狀微生物，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代表性產品為表飛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鳴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能製造維生素</a:t>
            </a:r>
            <a:r>
              <a:rPr kumimoji="0" lang="en-US" altLang="zh-TW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K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、乳糖酵素、嗜酸乳菌素、嗜酸桿菌素、乳酸殺菌素與細菌素</a:t>
            </a:r>
            <a:endParaRPr kumimoji="0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幫助維持消化道中菌種適當的平衡</a:t>
            </a:r>
            <a:endParaRPr kumimoji="0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所製造的乳糖酵素是一種能幫助乳糖分解成單醣的酵素</a:t>
            </a:r>
          </a:p>
          <a:p>
            <a:pPr marL="65087" indent="0" fontAlgn="auto">
              <a:spcAft>
                <a:spcPts val="0"/>
              </a:spcAft>
              <a:buFont typeface="Arial"/>
              <a:buNone/>
            </a:pPr>
            <a:endParaRPr kumimoji="0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151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304800" y="1219200"/>
            <a:ext cx="4038600" cy="434339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l" fontAlgn="auto"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雷曼氏乳酸</a:t>
            </a:r>
            <a:r>
              <a:rPr kumimoji="0"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桿菌</a:t>
            </a:r>
            <a:endParaRPr kumimoji="0" lang="en-US" altLang="zh-TW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3500" algn="l" fontAlgn="auto">
              <a:spcAft>
                <a:spcPts val="0"/>
              </a:spcAft>
            </a:pPr>
            <a:r>
              <a:rPr kumimoji="0"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Lactobacillus </a:t>
            </a:r>
            <a:r>
              <a:rPr kumimoji="0" lang="en-US" altLang="zh-TW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rhamnosus</a:t>
            </a:r>
            <a:endParaRPr kumimoji="0" lang="en-US" altLang="zh-TW" sz="2400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主要存在於大腸中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，具有</a:t>
            </a:r>
            <a:r>
              <a:rPr kumimoji="0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高耐胃酸與高耐膽鹼之益生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菌種</a:t>
            </a:r>
            <a:endParaRPr kumimoji="0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幫助消化，使</a:t>
            </a:r>
            <a:r>
              <a:rPr kumimoji="0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排便順暢，有助於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維持消化道機能</a:t>
            </a: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可</a:t>
            </a:r>
            <a:r>
              <a:rPr kumimoji="0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耐胃酸與膽汁，並能存活和繁殖於腸道內，能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改變</a:t>
            </a:r>
            <a:r>
              <a:rPr kumimoji="0" lang="zh-TW" altLang="en-US" sz="2400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細菌叢生態</a:t>
            </a:r>
            <a:r>
              <a:rPr kumimoji="0" lang="zh-TW" alt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，維持健康</a:t>
            </a:r>
            <a:endParaRPr kumimoji="0" lang="en-US" altLang="zh-TW" sz="24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algn="l" fontAlgn="auto">
              <a:spcAft>
                <a:spcPts val="0"/>
              </a:spcAft>
            </a:pP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4724400" y="1219202"/>
            <a:ext cx="3886200" cy="434339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fontAlgn="auto">
              <a:spcAft>
                <a:spcPts val="0"/>
              </a:spcAft>
              <a:buNone/>
            </a:pPr>
            <a:r>
              <a:rPr kumimoji="0" lang="zh-TW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唾液乳酸</a:t>
            </a:r>
            <a:r>
              <a:rPr kumimoji="0" lang="zh-TW" altLang="en-US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桿菌</a:t>
            </a:r>
            <a:endParaRPr kumimoji="0" lang="en-US" altLang="zh-TW" sz="2400" b="1" dirty="0" smtClean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3500" indent="0" fontAlgn="auto">
              <a:spcAft>
                <a:spcPts val="0"/>
              </a:spcAft>
              <a:buNone/>
            </a:pPr>
            <a:r>
              <a:rPr kumimoji="0" lang="en-US" altLang="zh-TW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Lactobacillus </a:t>
            </a:r>
            <a:r>
              <a:rPr kumimoji="0" lang="en-US" altLang="zh-TW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salivarius</a:t>
            </a:r>
            <a:endParaRPr kumimoji="0" lang="en-US" altLang="zh-TW" sz="2400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存在於口腔與小腸中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</a:t>
            </a:r>
            <a:endParaRPr kumimoji="0"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能夠</a:t>
            </a: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幫助減少至少五種原本即存在口腔中的不利細菌</a:t>
            </a: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可幫助</a:t>
            </a: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腸道內</a:t>
            </a:r>
            <a:r>
              <a:rPr kumimoji="0"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的細菌叢生態平衡</a:t>
            </a:r>
            <a:endParaRPr kumimoji="0" lang="zh-TW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有助於維持消化道機能</a:t>
            </a:r>
          </a:p>
          <a:p>
            <a:pPr marL="65087" indent="0" fontAlgn="auto">
              <a:spcAft>
                <a:spcPts val="0"/>
              </a:spcAft>
              <a:buFont typeface="Arial"/>
              <a:buNone/>
            </a:pPr>
            <a:endParaRPr kumimoji="0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94433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61950" y="1219200"/>
            <a:ext cx="4057650" cy="474591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3500" indent="0">
              <a:lnSpc>
                <a:spcPct val="90000"/>
              </a:lnSpc>
              <a:buNone/>
            </a:pP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凱氏乳酸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桿菌 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(C</a:t>
            </a:r>
            <a:r>
              <a:rPr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</a:t>
            </a: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</a:p>
          <a:p>
            <a:pPr marL="63500" indent="0">
              <a:lnSpc>
                <a:spcPct val="90000"/>
              </a:lnSpc>
              <a:buNone/>
            </a:pPr>
            <a:r>
              <a:rPr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Lactobacillus </a:t>
            </a:r>
            <a:r>
              <a:rPr lang="en-US" altLang="zh-TW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casei</a:t>
            </a:r>
            <a:endParaRPr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存在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於牛乳、起司等乳製品中</a:t>
            </a:r>
            <a:endParaRPr lang="en-US" altLang="zh-TW" sz="2400" dirty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可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在較大的溫度與酸鹼值範圍中保持活性，是腸內定殖力最強的乳酸菌，可在腸道內存活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15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天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以上</a:t>
            </a:r>
            <a:endParaRPr lang="en-US" altLang="zh-TW" sz="2400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製造乳酸，幫助好菌的移生，代表性產品</a:t>
            </a: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為陪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我們長大的</a:t>
            </a:r>
            <a:r>
              <a:rPr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養樂</a:t>
            </a:r>
            <a:r>
              <a:rPr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多</a:t>
            </a:r>
            <a:endParaRPr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能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製造乳糖酵素，幫助乳糖的消化，並促進消化健康</a:t>
            </a:r>
          </a:p>
        </p:txBody>
      </p:sp>
      <p:sp>
        <p:nvSpPr>
          <p:cNvPr id="3" name="矩形 2"/>
          <p:cNvSpPr/>
          <p:nvPr/>
        </p:nvSpPr>
        <p:spPr>
          <a:xfrm>
            <a:off x="4724400" y="1238506"/>
            <a:ext cx="3657600" cy="374871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63500" indent="0">
              <a:lnSpc>
                <a:spcPct val="90000"/>
              </a:lnSpc>
              <a:buNone/>
            </a:pP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瑞士乳酸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桿菌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63500" indent="0">
              <a:lnSpc>
                <a:spcPct val="90000"/>
              </a:lnSpc>
              <a:buNone/>
            </a:pPr>
            <a:r>
              <a:rPr lang="en-US" altLang="zh-TW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Lactobacillus </a:t>
            </a:r>
            <a:r>
              <a:rPr lang="en-US" altLang="zh-TW" sz="2400" b="1" dirty="0" err="1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helveticus</a:t>
            </a: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常用於瑞士種類起司的製造中，增加風味</a:t>
            </a:r>
            <a:endParaRPr lang="en-US" altLang="zh-TW" sz="2400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它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能在胃中酸性的環境裡存活並到達腸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道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有助支援乳糖代謝作用，幫助消化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4064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代表性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產品為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可爾必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  <a:cs typeface="微軟正黑體"/>
              </a:rPr>
              <a:t>思</a:t>
            </a:r>
            <a:endParaRPr lang="en-US" altLang="zh-TW" sz="2400" b="1" dirty="0" smtClean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  <a:p>
            <a:pPr marL="63500">
              <a:lnSpc>
                <a:spcPct val="90000"/>
              </a:lnSpc>
            </a:pPr>
            <a:endParaRPr lang="en-US" altLang="zh-TW" sz="2400" b="1" dirty="0">
              <a:latin typeface="標楷體" panose="03000509000000000000" pitchFamily="65" charset="-120"/>
              <a:ea typeface="標楷體" panose="03000509000000000000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97899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371356" y="1066800"/>
            <a:ext cx="4353044" cy="55626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l" fontAlgn="auto"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雙叉比菲德氏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 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(B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Bifidobacterium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bifidum</a:t>
            </a:r>
            <a:endParaRPr kumimoji="0"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常駐於大腸，並已被確立為腸道中最重要的生物，因為其能提供屏障保護</a:t>
            </a: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出生時，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菌佔我們腸道細菌總數約</a:t>
            </a:r>
            <a:r>
              <a:rPr kumimoji="0" lang="en-US" altLang="zh-TW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95%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，但隨著年齡增長，腸道內的雙叉雙歧桿菌數目會逐步下降</a:t>
            </a:r>
            <a:endParaRPr kumimoji="0"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是</a:t>
            </a: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喝母乳的嬰兒腸道菌叢中最主要的細菌，一般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相信</a:t>
            </a:r>
            <a:r>
              <a:rPr kumimoji="0" lang="en-US" altLang="zh-TW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</a:t>
            </a: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菌有益於喝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母乳嬰兒的消化道健康</a:t>
            </a:r>
            <a:endParaRPr kumimoji="0" lang="zh-TW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可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提升保護</a:t>
            </a: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力及健康維持</a:t>
            </a:r>
            <a:b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</a:br>
            <a:endParaRPr kumimoji="0" lang="zh-TW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algn="l" fontAlgn="auto">
              <a:spcAft>
                <a:spcPts val="0"/>
              </a:spcAft>
            </a:pP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4953000" y="1066800"/>
            <a:ext cx="3810000" cy="43434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fontAlgn="auto">
              <a:spcAft>
                <a:spcPts val="0"/>
              </a:spcAft>
              <a:buNone/>
            </a:pP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短比菲德氏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3500" indent="0" fontAlgn="auto">
              <a:spcAft>
                <a:spcPts val="0"/>
              </a:spcAft>
              <a:buNone/>
            </a:pPr>
            <a:r>
              <a:rPr kumimoji="0" lang="en-US" altLang="zh-TW" sz="2400" b="1" dirty="0" err="1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Bifidobacterium</a:t>
            </a:r>
            <a:r>
              <a:rPr kumimoji="0"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breve</a:t>
            </a:r>
            <a:endParaRPr kumimoji="0" lang="en-US" altLang="zh-TW" sz="2400" b="1" dirty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一種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有分枝，且呈桿狀的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細菌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在消化道中的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功能可幫助糖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份發酵並製造乳酸和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醋酸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有如益生菌中的冠軍，擁有可以代謝許多種食物的優越能力</a:t>
            </a:r>
          </a:p>
          <a:p>
            <a:pPr marL="65087" indent="0" fontAlgn="auto">
              <a:spcAft>
                <a:spcPts val="0"/>
              </a:spcAft>
              <a:buFont typeface="Arial"/>
              <a:buNone/>
            </a:pPr>
            <a:endParaRPr kumimoji="0"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019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種益生菌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4"/>
          <p:cNvSpPr txBox="1">
            <a:spLocks/>
          </p:cNvSpPr>
          <p:nvPr/>
        </p:nvSpPr>
        <p:spPr>
          <a:xfrm>
            <a:off x="304800" y="1085849"/>
            <a:ext cx="3962400" cy="478155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algn="l" fontAlgn="auto">
              <a:spcAft>
                <a:spcPts val="0"/>
              </a:spcAft>
            </a:pPr>
            <a:r>
              <a:rPr kumimoji="0" lang="zh-TW" altLang="en-US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嬰兒型比菲德氏菌</a:t>
            </a:r>
            <a:r>
              <a:rPr kumimoji="0" lang="en-US" altLang="zh-TW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Bifidobacterium</a:t>
            </a:r>
            <a:r>
              <a:rPr kumimoji="0" lang="en-US" altLang="zh-TW" sz="2400" b="1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infantis</a:t>
            </a:r>
            <a:endParaRPr kumimoji="0" lang="en-US" altLang="zh-TW" sz="2400" b="1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居住在嬰兒與成人腸道中的益生菌</a:t>
            </a: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幫助維持消化道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機能</a:t>
            </a:r>
            <a:endParaRPr kumimoji="0" lang="en-US" altLang="zh-TW" sz="2400" b="1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indent="-3429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在</a:t>
            </a:r>
            <a:r>
              <a:rPr kumimoji="0" lang="zh-TW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基礎消化、正常代謝、與整體健康中扮演重要的</a:t>
            </a:r>
            <a:r>
              <a:rPr kumimoji="0" lang="zh-TW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角色</a:t>
            </a:r>
            <a:endParaRPr kumimoji="0" lang="zh-TW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algn="l" fontAlgn="auto">
              <a:spcAft>
                <a:spcPts val="0"/>
              </a:spcAft>
            </a:pPr>
            <a:endParaRPr kumimoji="0"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0" name="內容版面配置區 5"/>
          <p:cNvSpPr txBox="1">
            <a:spLocks/>
          </p:cNvSpPr>
          <p:nvPr/>
        </p:nvSpPr>
        <p:spPr>
          <a:xfrm>
            <a:off x="4572000" y="990600"/>
            <a:ext cx="3886200" cy="487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 indent="0" fontAlgn="auto">
              <a:spcAft>
                <a:spcPts val="0"/>
              </a:spcAft>
              <a:buNone/>
            </a:pPr>
            <a:r>
              <a:rPr kumimoji="0"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比菲德氏龍根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菌 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</a:t>
            </a:r>
            <a:r>
              <a:rPr kumimoji="0"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龍根菌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  <a:r>
              <a:rPr kumimoji="0" lang="zh-TW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Bifidobacterium</a:t>
            </a:r>
            <a:r>
              <a:rPr kumimoji="0" lang="en-US" altLang="zh-TW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</a:t>
            </a:r>
            <a:r>
              <a:rPr kumimoji="0" lang="en-US" altLang="zh-TW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longum</a:t>
            </a:r>
            <a:endParaRPr kumimoji="0" lang="en-US" altLang="zh-TW" sz="24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是有分枝、桿狀的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細菌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具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耐酸、耐膽汁、耐氧等特性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生長在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大腸部位，能製造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維生素</a:t>
            </a:r>
            <a:r>
              <a:rPr kumimoji="0" lang="en-US" altLang="zh-TW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B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群以及許多有助於幫助消化的酵素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406400" fontAlgn="auto">
              <a:spcAft>
                <a:spcPts val="0"/>
              </a:spcAft>
            </a:pP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會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與有害的細菌爭奪腸黏膜上附著的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位置，促進</a:t>
            </a:r>
            <a:r>
              <a:rPr kumimoji="0" lang="zh-TW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良好的菌種平衡</a:t>
            </a:r>
            <a:r>
              <a:rPr kumimoji="0" lang="zh-TW" altLang="en-US" sz="2400" b="1" dirty="0" smtClean="0"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，提升保護力</a:t>
            </a:r>
            <a:endParaRPr kumimoji="0" lang="en-US" altLang="zh-TW" sz="2400" b="1" dirty="0" smtClean="0"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4992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生活小常識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http://www.enlife.com.tw/userfiles/1-organ-mass-comparison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514600"/>
            <a:ext cx="6553200" cy="418922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795992" y="2057399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益生菌在我們體內的重量超過我們的大腦</a:t>
            </a:r>
          </a:p>
        </p:txBody>
      </p:sp>
      <p:sp>
        <p:nvSpPr>
          <p:cNvPr id="8" name="矩形 7"/>
          <p:cNvSpPr/>
          <p:nvPr/>
        </p:nvSpPr>
        <p:spPr>
          <a:xfrm>
            <a:off x="1524000" y="106680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人體內的益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菌有多重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66423" y="6527384"/>
            <a:ext cx="49936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 </a:t>
            </a:r>
            <a:r>
              <a:rPr lang="zh-TW" altLang="en-US" sz="1400" dirty="0" smtClean="0"/>
              <a:t>美國益生菌協會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://probiotics.org/amazing-facts/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042660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2"/>
          <p:cNvSpPr txBox="1">
            <a:spLocks/>
          </p:cNvSpPr>
          <p:nvPr/>
        </p:nvSpPr>
        <p:spPr>
          <a:xfrm>
            <a:off x="914400" y="1447800"/>
            <a:ext cx="7315200" cy="48609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endParaRPr kumimoji="0" lang="en-US" altLang="zh-TW" b="1" dirty="0" smtClean="0">
              <a:solidFill>
                <a:prstClr val="black">
                  <a:tint val="75000"/>
                </a:prst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667000" y="2247900"/>
            <a:ext cx="630555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4000" b="1" dirty="0">
                <a:solidFill>
                  <a:schemeClr val="accent1"/>
                </a:solidFill>
                <a:latin typeface="+mn-ea"/>
              </a:rPr>
              <a:t>産品代碼</a:t>
            </a:r>
            <a:r>
              <a:rPr kumimoji="0" lang="en-US" altLang="zh-TW" sz="4000" b="1" dirty="0">
                <a:solidFill>
                  <a:schemeClr val="accent1"/>
                </a:solidFill>
                <a:latin typeface="+mn-ea"/>
              </a:rPr>
              <a:t>: T13282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4000" b="1" dirty="0">
                <a:solidFill>
                  <a:schemeClr val="accent1"/>
                </a:solidFill>
                <a:latin typeface="+mn-ea"/>
              </a:rPr>
              <a:t>容量</a:t>
            </a:r>
            <a:r>
              <a:rPr kumimoji="0" lang="en-US" altLang="zh-TW" sz="4000" b="1" dirty="0">
                <a:solidFill>
                  <a:schemeClr val="accent1"/>
                </a:solidFill>
                <a:latin typeface="+mn-ea"/>
              </a:rPr>
              <a:t>: 30</a:t>
            </a:r>
            <a:r>
              <a:rPr kumimoji="0" lang="zh-TW" altLang="en-US" sz="4000" b="1" dirty="0">
                <a:solidFill>
                  <a:schemeClr val="accent1"/>
                </a:solidFill>
                <a:latin typeface="+mn-ea"/>
              </a:rPr>
              <a:t>粒</a:t>
            </a:r>
          </a:p>
          <a:p>
            <a:pPr algn="l" fontAlgn="auto">
              <a:spcAft>
                <a:spcPts val="0"/>
              </a:spcAft>
            </a:pPr>
            <a:r>
              <a:rPr lang="zh-CN" altLang="en-US" sz="4000" b="1" dirty="0">
                <a:solidFill>
                  <a:schemeClr val="accent1"/>
                </a:solidFill>
                <a:latin typeface="+mn-ea"/>
              </a:rPr>
              <a:t>超連鎖</a:t>
            </a:r>
            <a:r>
              <a:rPr lang="en-US" sz="4000" b="1" baseline="30000" dirty="0">
                <a:solidFill>
                  <a:schemeClr val="accent1"/>
                </a:solidFill>
                <a:latin typeface="+mn-ea"/>
              </a:rPr>
              <a:t>®</a:t>
            </a:r>
            <a:r>
              <a:rPr lang="zh-CN" altLang="en-US" sz="4000" b="1" dirty="0">
                <a:solidFill>
                  <a:schemeClr val="accent1"/>
                </a:solidFill>
                <a:latin typeface="+mn-ea"/>
              </a:rPr>
              <a:t>成本價</a:t>
            </a:r>
            <a:r>
              <a:rPr kumimoji="0" lang="en-US" altLang="zh-TW" sz="4000" b="1" dirty="0" smtClean="0">
                <a:solidFill>
                  <a:schemeClr val="accent1"/>
                </a:solidFill>
                <a:latin typeface="+mn-ea"/>
              </a:rPr>
              <a:t>: </a:t>
            </a:r>
            <a:r>
              <a:rPr kumimoji="0" lang="en-US" altLang="zh-TW" sz="4000" b="1" dirty="0" smtClean="0">
                <a:solidFill>
                  <a:schemeClr val="accent1"/>
                </a:solidFill>
                <a:latin typeface="+mn-ea"/>
              </a:rPr>
              <a:t>NT</a:t>
            </a:r>
            <a:r>
              <a:rPr kumimoji="0" lang="zh-TW" altLang="en-US" sz="40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kumimoji="0" lang="en-US" altLang="zh-TW" sz="4000" b="1" dirty="0" smtClean="0">
                <a:solidFill>
                  <a:schemeClr val="accent1"/>
                </a:solidFill>
                <a:latin typeface="+mn-ea"/>
              </a:rPr>
              <a:t>960</a:t>
            </a:r>
            <a:r>
              <a:rPr kumimoji="0" lang="zh-TW" altLang="en-US" sz="4000" b="1" dirty="0">
                <a:solidFill>
                  <a:schemeClr val="accent1"/>
                </a:solidFill>
                <a:latin typeface="+mn-ea"/>
              </a:rPr>
              <a:t>元</a:t>
            </a:r>
          </a:p>
          <a:p>
            <a:pPr algn="l" fontAlgn="auto">
              <a:spcAft>
                <a:spcPts val="0"/>
              </a:spcAft>
            </a:pPr>
            <a:r>
              <a:rPr kumimoji="0" lang="zh-TW" altLang="en-US" sz="4000" b="1" dirty="0">
                <a:solidFill>
                  <a:schemeClr val="accent1"/>
                </a:solidFill>
                <a:latin typeface="+mn-ea"/>
              </a:rPr>
              <a:t>建議零售價</a:t>
            </a:r>
            <a:r>
              <a:rPr kumimoji="0" lang="en-US" altLang="zh-TW" sz="4000" b="1" dirty="0">
                <a:solidFill>
                  <a:schemeClr val="accent1"/>
                </a:solidFill>
                <a:latin typeface="+mn-ea"/>
              </a:rPr>
              <a:t>: </a:t>
            </a:r>
            <a:r>
              <a:rPr kumimoji="0" lang="en-US" altLang="zh-TW" sz="4000" b="1" dirty="0" smtClean="0">
                <a:solidFill>
                  <a:schemeClr val="accent1"/>
                </a:solidFill>
                <a:latin typeface="+mn-ea"/>
              </a:rPr>
              <a:t>NT</a:t>
            </a:r>
            <a:r>
              <a:rPr kumimoji="0" lang="zh-TW" altLang="en-US" sz="4000" b="1" dirty="0" smtClean="0">
                <a:solidFill>
                  <a:schemeClr val="accent1"/>
                </a:solidFill>
                <a:latin typeface="+mn-ea"/>
              </a:rPr>
              <a:t> </a:t>
            </a:r>
            <a:r>
              <a:rPr kumimoji="0" lang="en-US" altLang="zh-TW" sz="4000" b="1" dirty="0" smtClean="0">
                <a:solidFill>
                  <a:schemeClr val="accent1"/>
                </a:solidFill>
                <a:latin typeface="+mn-ea"/>
              </a:rPr>
              <a:t>1,340</a:t>
            </a:r>
            <a:r>
              <a:rPr kumimoji="0" lang="zh-TW" altLang="en-US" sz="4000" b="1" dirty="0" smtClean="0">
                <a:solidFill>
                  <a:schemeClr val="accent1"/>
                </a:solidFill>
                <a:latin typeface="+mn-ea"/>
              </a:rPr>
              <a:t>元</a:t>
            </a:r>
            <a:endParaRPr kumimoji="0" lang="zh-TW" altLang="en-US" sz="4000" b="1" dirty="0">
              <a:solidFill>
                <a:schemeClr val="accent1"/>
              </a:solidFill>
              <a:latin typeface="+mn-ea"/>
            </a:endParaRPr>
          </a:p>
          <a:p>
            <a:pPr algn="l" fontAlgn="auto">
              <a:spcAft>
                <a:spcPts val="0"/>
              </a:spcAft>
            </a:pPr>
            <a:r>
              <a:rPr kumimoji="0" lang="en-US" altLang="zh-TW" sz="4000" b="1" dirty="0">
                <a:solidFill>
                  <a:schemeClr val="accent1"/>
                </a:solidFill>
                <a:latin typeface="+mn-ea"/>
              </a:rPr>
              <a:t>BV: 20</a:t>
            </a:r>
          </a:p>
          <a:p>
            <a:pPr algn="l" fontAlgn="auto">
              <a:spcAft>
                <a:spcPts val="0"/>
              </a:spcAft>
            </a:pPr>
            <a:endParaRPr kumimoji="0" lang="zh-TW" altLang="en-US" sz="40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13" name="Rounded Rectangle 5"/>
          <p:cNvSpPr/>
          <p:nvPr/>
        </p:nvSpPr>
        <p:spPr>
          <a:xfrm>
            <a:off x="2286000" y="838200"/>
            <a:ext cx="6915820" cy="1143399"/>
          </a:xfrm>
          <a:prstGeom prst="roundRect">
            <a:avLst>
              <a:gd name="adj" fmla="val 8337"/>
            </a:avLst>
          </a:prstGeom>
          <a:solidFill>
            <a:schemeClr val="accent3">
              <a:lumMod val="50000"/>
            </a:schemeClr>
          </a:solidFill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altLang="zh-TW" sz="3600" b="1" dirty="0" err="1" smtClean="0">
                <a:solidFill>
                  <a:schemeClr val="bg1"/>
                </a:solidFill>
                <a:ea typeface="標楷體" pitchFamily="65" charset="-120"/>
              </a:rPr>
              <a:t>nutriclean</a:t>
            </a:r>
            <a:r>
              <a:rPr lang="en-US" altLang="zh-TW" sz="3600" b="1" baseline="30000" dirty="0" err="1" smtClean="0">
                <a:solidFill>
                  <a:schemeClr val="bg1"/>
                </a:solidFill>
                <a:ea typeface="標楷體" pitchFamily="65" charset="-120"/>
              </a:rPr>
              <a:t>TM</a:t>
            </a:r>
            <a:r>
              <a:rPr kumimoji="0" lang="zh-TW" altLang="en-US" sz="36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益</a:t>
            </a:r>
            <a:r>
              <a:rPr kumimoji="0" lang="zh-TW" altLang="en-US" sz="3600" b="1" dirty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生菌配方錠狀</a:t>
            </a:r>
            <a:r>
              <a:rPr kumimoji="0" lang="zh-TW" altLang="en-US" sz="3600" b="1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食品</a:t>
            </a:r>
            <a:endParaRPr kumimoji="0" lang="zh-TW" altLang="en-US" sz="3600" b="1" dirty="0">
              <a:solidFill>
                <a:prstClr val="whit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4" name="等腰三角形 13"/>
          <p:cNvSpPr/>
          <p:nvPr/>
        </p:nvSpPr>
        <p:spPr>
          <a:xfrm rot="16200000">
            <a:off x="7674801" y="4364958"/>
            <a:ext cx="1714500" cy="1139825"/>
          </a:xfrm>
          <a:prstGeom prst="triangle">
            <a:avLst>
              <a:gd name="adj" fmla="val 50953"/>
            </a:avLst>
          </a:prstGeom>
          <a:solidFill>
            <a:schemeClr val="accent3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zh-TW" altLang="en-US" sz="4400" b="1" i="1" kern="0">
              <a:solidFill>
                <a:prstClr val="white"/>
              </a:solidFill>
              <a:latin typeface="Calibri"/>
              <a:ea typeface="新細明體"/>
            </a:endParaRPr>
          </a:p>
        </p:txBody>
      </p:sp>
      <p:pic>
        <p:nvPicPr>
          <p:cNvPr id="9" name="Picture 7" descr="markettaiwan-1354515724_600.jpg"/>
          <p:cNvPicPr>
            <a:picLocks noChangeAspect="1"/>
          </p:cNvPicPr>
          <p:nvPr/>
        </p:nvPicPr>
        <p:blipFill>
          <a:blip r:embed="rId3"/>
          <a:srcRect l="1305" t="27391" b="30870"/>
          <a:stretch>
            <a:fillRect/>
          </a:stretch>
        </p:blipFill>
        <p:spPr bwMode="auto">
          <a:xfrm>
            <a:off x="381000" y="5986462"/>
            <a:ext cx="15240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5" y="2057799"/>
            <a:ext cx="2241035" cy="3581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02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生活小常識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524000" y="1066800"/>
            <a:ext cx="63914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人體內的益</a:t>
            </a:r>
            <a:r>
              <a:rPr lang="zh-TW" altLang="en-US" sz="44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生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菌有多少</a:t>
            </a:r>
            <a:r>
              <a:rPr lang="en-US" altLang="zh-TW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?</a:t>
            </a:r>
            <a:r>
              <a:rPr lang="zh-TW" altLang="en-US" sz="4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 </a:t>
            </a:r>
            <a:endParaRPr lang="zh-TW" altLang="en-US" sz="44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733800" y="6474023"/>
            <a:ext cx="5263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 </a:t>
            </a:r>
            <a:r>
              <a:rPr lang="zh-TW" altLang="en-US" sz="1400" dirty="0" smtClean="0"/>
              <a:t>美國益生菌協會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://probiotics.org/amazing-facts/</a:t>
            </a:r>
            <a:endParaRPr lang="zh-TW" altLang="en-US" sz="1400" dirty="0"/>
          </a:p>
        </p:txBody>
      </p:sp>
      <p:sp>
        <p:nvSpPr>
          <p:cNvPr id="2" name="矩形 1"/>
          <p:cNvSpPr/>
          <p:nvPr/>
        </p:nvSpPr>
        <p:spPr>
          <a:xfrm>
            <a:off x="609600" y="1981200"/>
            <a:ext cx="75713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超過</a:t>
            </a:r>
            <a:r>
              <a:rPr lang="en-US" altLang="zh-TW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10</a:t>
            </a:r>
            <a:r>
              <a:rPr lang="zh-TW" altLang="en-US" sz="3200" b="1" dirty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倍細胞數的益生菌在我們身體裡面</a:t>
            </a:r>
          </a:p>
        </p:txBody>
      </p:sp>
      <p:pic>
        <p:nvPicPr>
          <p:cNvPr id="8" name="圖片 7" descr="http://www.enlife.com.tw/userfiles/2-ten-times-more-probiotics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321" y="2667000"/>
            <a:ext cx="6038850" cy="3790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047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世紀的抗生素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35931" y="685800"/>
            <a:ext cx="8250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斯米爾諾夫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博士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(Dr. Valery 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V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 Smirnov)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.. .. 21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世紀益生菌將成功的對抗傳統藥物的醫藥市場，特別是那些用於預防疾病的目的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.. ..”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52246"/>
            <a:ext cx="4939528" cy="307235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667000" y="3285023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solidFill>
                  <a:schemeClr val="bg1"/>
                </a:solidFill>
                <a:latin typeface="arial"/>
              </a:rPr>
              <a:t>“… 21st century probiotics will successfully rival traditional drugs on the pharmaceutical market, especially those used for disease prevention purposes…” 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956435" y="6474023"/>
            <a:ext cx="52637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400" dirty="0" smtClean="0"/>
              <a:t>資料來源</a:t>
            </a:r>
            <a:r>
              <a:rPr lang="en-US" altLang="zh-TW" sz="1400" dirty="0" smtClean="0"/>
              <a:t>: </a:t>
            </a:r>
            <a:r>
              <a:rPr lang="zh-TW" altLang="en-US" sz="1400" dirty="0" smtClean="0"/>
              <a:t>美國益生菌協會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://probiotics.org/amazing-facts/</a:t>
            </a:r>
            <a:endParaRPr lang="zh-TW" altLang="en-US" sz="1400" dirty="0"/>
          </a:p>
        </p:txBody>
      </p:sp>
    </p:spTree>
    <p:extLst>
      <p:ext uri="{BB962C8B-B14F-4D97-AF65-F5344CB8AC3E}">
        <p14:creationId xmlns:p14="http://schemas.microsoft.com/office/powerpoint/2010/main" val="277908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市場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分析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09600" y="1298425"/>
            <a:ext cx="8001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2003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年台灣工業產值月統計資料顯示，國內乳酸菌產品市場從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1991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年到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2002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年之年產值由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24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億元增加到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47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億元，至今每年仍然持續 上升中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2007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年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月止，我國衛生署已核發的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101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件保健食品許可中，即有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件是乳酸菌相關產品，約為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30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％。隨著腸胃道、過敏、減肥人口的成長， 乳酸菌相關產品更是大量成長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080768" y="6474023"/>
            <a:ext cx="60546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400" dirty="0" smtClean="0"/>
              <a:t>(</a:t>
            </a:r>
            <a:r>
              <a:rPr lang="zh-TW" altLang="en-US" sz="1400" dirty="0"/>
              <a:t>資料</a:t>
            </a:r>
            <a:r>
              <a:rPr lang="zh-TW" altLang="en-US" sz="1400" dirty="0" smtClean="0"/>
              <a:t>來源：食品</a:t>
            </a:r>
            <a:r>
              <a:rPr lang="en-US" altLang="zh-TW" sz="1400" dirty="0" smtClean="0"/>
              <a:t>GMP</a:t>
            </a:r>
            <a:r>
              <a:rPr lang="zh-TW" altLang="en-US" sz="1400" dirty="0" smtClean="0"/>
              <a:t>協會 </a:t>
            </a:r>
            <a:r>
              <a:rPr lang="en-US" altLang="zh-TW" sz="1400" dirty="0" smtClean="0"/>
              <a:t>http</a:t>
            </a:r>
            <a:r>
              <a:rPr lang="en-US" altLang="zh-TW" sz="1400" dirty="0"/>
              <a:t>://www.gmp.org.tw/newsdetail.asp?id=8592</a:t>
            </a:r>
          </a:p>
        </p:txBody>
      </p:sp>
    </p:spTree>
    <p:extLst>
      <p:ext uri="{BB962C8B-B14F-4D97-AF65-F5344CB8AC3E}">
        <p14:creationId xmlns:p14="http://schemas.microsoft.com/office/powerpoint/2010/main" val="38407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台灣人腸道健康現況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76200" y="990600"/>
            <a:ext cx="8763000" cy="5715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根據台灣營養學會調查，北市國小學童有</a:t>
            </a:r>
            <a:r>
              <a:rPr kumimoji="0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42%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已有慢性便秘徵兆，而其中更有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16%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的學童已經罹患慢性便秘了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(2010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月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根據台灣乳酸菌協會針對大台北區上班族女性的調查，約有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4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成的粉領族有便祕情形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，近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8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成排便時間不定時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(2010,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常春月刊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台灣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每</a:t>
            </a:r>
            <a:r>
              <a:rPr kumimoji="0" lang="en-US" altLang="zh-TW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42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分鐘 </a:t>
            </a:r>
            <a:r>
              <a:rPr kumimoji="0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人罹患大腸癌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(2013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2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月，中央社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</a:p>
          <a:p>
            <a:pPr marL="457200" indent="-457200" algn="l" fontAlgn="auto">
              <a:spcAft>
                <a:spcPts val="0"/>
              </a:spcAft>
              <a:buFont typeface="Arial" pitchFamily="34" charset="0"/>
              <a:buChar char="•"/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依據最新癌症發生資料，國人發生人數最多的</a:t>
            </a:r>
            <a:r>
              <a:rPr kumimoji="0" lang="en-US" altLang="zh-TW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10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大癌症，依序分別為</a:t>
            </a:r>
            <a:r>
              <a:rPr kumimoji="0" lang="zh-TW" altLang="en-US" dirty="0" smtClean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大腸癌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，肝癌，肺癌，乳癌，口腔癌，攝護腺癌，胃癌，皮膚癌，子宮體癌，子宮頸癌</a:t>
            </a:r>
            <a:r>
              <a:rPr kumimoji="0" lang="zh-TW" altLang="en-US" sz="1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。</a:t>
            </a:r>
            <a:r>
              <a:rPr kumimoji="0" lang="en-US" altLang="zh-TW" sz="1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 (2013</a:t>
            </a:r>
            <a:r>
              <a:rPr kumimoji="0" lang="zh-TW" altLang="en-US" sz="1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</a:t>
            </a:r>
            <a:r>
              <a:rPr kumimoji="0" lang="en-US" altLang="zh-TW" sz="1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12</a:t>
            </a:r>
            <a:r>
              <a:rPr kumimoji="0" lang="zh-TW" altLang="en-US" sz="1400" i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月，衛生福利</a:t>
            </a:r>
            <a:r>
              <a:rPr kumimoji="0" lang="zh-TW" altLang="en-US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部</a:t>
            </a:r>
            <a:r>
              <a:rPr kumimoji="0" lang="en-US" altLang="zh-TW" sz="1400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)</a:t>
            </a:r>
            <a:endParaRPr kumimoji="0" lang="en-US" altLang="zh-TW" sz="1400" i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48624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認識腸道世界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466844" y="1295400"/>
            <a:ext cx="8229600" cy="183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消化道中有</a:t>
            </a:r>
            <a:r>
              <a:rPr kumimoji="0" lang="en-US" altLang="zh-TW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400-500</a:t>
            </a:r>
            <a:r>
              <a:rPr kumimoji="0" lang="zh-TW" altLang="en-US" dirty="0" smtClean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種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不同的微生物，包括對健康有益的益生菌，例如乳酸菌</a:t>
            </a:r>
            <a:r>
              <a:rPr kumimoji="0" lang="zh-TW" altLang="en-US" dirty="0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cs typeface="微軟正黑體"/>
              </a:rPr>
              <a:t>；</a:t>
            </a:r>
            <a:r>
              <a:rPr kumimoji="0" lang="zh-TW" altLang="en-US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和對健康可能產生不良影響的壞菌，例如大腸桿菌。</a:t>
            </a: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5087" algn="l" fontAlgn="auto">
              <a:spcAft>
                <a:spcPts val="0"/>
              </a:spcAft>
            </a:pPr>
            <a:endParaRPr kumimoji="0" lang="en-US" altLang="zh-TW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marL="65087" algn="l" fontAlgn="auto">
              <a:spcAft>
                <a:spcPts val="0"/>
              </a:spcAft>
            </a:pPr>
            <a:endParaRPr kumimoji="0" lang="zh-TW" altLang="en-US" dirty="0">
              <a:solidFill>
                <a:schemeClr val="tx1"/>
              </a:solidFill>
            </a:endParaRPr>
          </a:p>
        </p:txBody>
      </p:sp>
      <p:pic>
        <p:nvPicPr>
          <p:cNvPr id="4" name="圖片 3" descr="http://www.enlife.com.tw/userfiles/13-400-species-probiotics.gif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0" r="-162"/>
          <a:stretch/>
        </p:blipFill>
        <p:spPr bwMode="auto">
          <a:xfrm>
            <a:off x="5466272" y="3352800"/>
            <a:ext cx="3210044" cy="28287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4"/>
          <p:cNvSpPr/>
          <p:nvPr/>
        </p:nvSpPr>
        <p:spPr>
          <a:xfrm>
            <a:off x="466844" y="3352800"/>
            <a:ext cx="45321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Aft>
                <a:spcPts val="0"/>
              </a:spcAft>
            </a:pPr>
            <a:r>
              <a:rPr kumimoji="0" lang="zh-TW" alt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腸道健康與腸內菌生態有絕對關係。</a:t>
            </a:r>
            <a:r>
              <a:rPr kumimoji="0" lang="zh-TW" altLang="en-US" sz="3200" dirty="0">
                <a:solidFill>
                  <a:srgbClr val="0070C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當益生菌多於壞菌時則人體健康，但當壞菌多於有益菌時則容易產生疾病。</a:t>
            </a:r>
            <a:endParaRPr kumimoji="0" lang="zh-TW" altLang="zh-TW" sz="3200" dirty="0">
              <a:solidFill>
                <a:srgbClr val="0070C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6268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影響腸內菌叢的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因子</a:t>
            </a:r>
            <a:endParaRPr kumimoji="0" 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1981200" y="1981200"/>
            <a:ext cx="495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年齡</a:t>
            </a:r>
            <a:endParaRPr kumimoji="0" lang="en-US" altLang="zh-TW" sz="36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飲食</a:t>
            </a:r>
            <a:endParaRPr kumimoji="0" lang="en-US" altLang="zh-TW" sz="3600" dirty="0" smtClean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  <a:p>
            <a:pPr algn="l" fontAlgn="auto">
              <a:spcAft>
                <a:spcPts val="0"/>
              </a:spcAft>
            </a:pPr>
            <a:r>
              <a:rPr kumimoji="0" lang="zh-TW" alt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微軟正黑體"/>
              </a:rPr>
              <a:t>壓力</a:t>
            </a:r>
            <a:endParaRPr kumimoji="0" lang="zh-TW" altLang="en-US" sz="3600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19269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-225521" y="-1"/>
            <a:ext cx="9614330" cy="8715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b="1" dirty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不同年齡腸內菌叢之</a:t>
            </a:r>
            <a:r>
              <a:rPr kumimoji="0" lang="zh-TW" altLang="en-US" sz="4400" b="1" dirty="0" smtClean="0">
                <a:solidFill>
                  <a:prstClr val="white"/>
                </a:solidFill>
                <a:latin typeface="標楷體" pitchFamily="65" charset="-120"/>
                <a:ea typeface="標楷體" pitchFamily="65" charset="-120"/>
              </a:rPr>
              <a:t>變化</a:t>
            </a:r>
            <a:endParaRPr kumimoji="0" lang="zh-TW" altLang="en-US" sz="4400" b="1" dirty="0">
              <a:solidFill>
                <a:prstClr val="white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745220" cy="555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矩形 1"/>
          <p:cNvSpPr/>
          <p:nvPr/>
        </p:nvSpPr>
        <p:spPr>
          <a:xfrm>
            <a:off x="6157397" y="19050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好菌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928797" y="3124200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2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好菌</a:t>
            </a:r>
            <a:endParaRPr lang="zh-TW" altLang="en-US" sz="3200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橢圓 2"/>
          <p:cNvSpPr/>
          <p:nvPr/>
        </p:nvSpPr>
        <p:spPr>
          <a:xfrm>
            <a:off x="4724400" y="2013466"/>
            <a:ext cx="1524000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4724400" y="3220998"/>
            <a:ext cx="1344244" cy="4572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1752600" y="5418370"/>
            <a:ext cx="5989102" cy="120032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zh-TW" altLang="en-US" sz="2400" b="1" dirty="0" smtClean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嬰幼兒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	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	</a:t>
            </a:r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成人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/>
            </a:r>
            <a:br>
              <a:rPr lang="zh-TW" altLang="en-US" sz="24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益菌多	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	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壞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菌多</a:t>
            </a:r>
            <a:br>
              <a:rPr lang="zh-TW" altLang="en-US" sz="2400" b="1" dirty="0">
                <a:latin typeface="標楷體" pitchFamily="65" charset="-120"/>
                <a:ea typeface="標楷體" pitchFamily="65" charset="-120"/>
              </a:rPr>
            </a:b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壞菌少	</a:t>
            </a:r>
            <a:r>
              <a:rPr lang="en-US" altLang="zh-TW" sz="2400" b="1" dirty="0" smtClean="0">
                <a:latin typeface="標楷體" pitchFamily="65" charset="-120"/>
                <a:ea typeface="標楷體" pitchFamily="65" charset="-120"/>
              </a:rPr>
              <a:t>			</a:t>
            </a:r>
            <a:r>
              <a:rPr lang="zh-TW" altLang="en-US" sz="2400" b="1" dirty="0" smtClean="0">
                <a:latin typeface="標楷體" pitchFamily="65" charset="-120"/>
                <a:ea typeface="標楷體" pitchFamily="65" charset="-120"/>
              </a:rPr>
              <a:t>益</a:t>
            </a:r>
            <a:r>
              <a:rPr lang="zh-TW" altLang="en-US" sz="2400" b="1" dirty="0">
                <a:latin typeface="標楷體" pitchFamily="65" charset="-120"/>
                <a:ea typeface="標楷體" pitchFamily="65" charset="-120"/>
              </a:rPr>
              <a:t>菌少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5486400"/>
            <a:ext cx="2392411" cy="1087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38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1081</TotalTime>
  <Words>2415</Words>
  <Application>Microsoft Office PowerPoint</Application>
  <PresentationFormat>On-screen Show (4:3)</PresentationFormat>
  <Paragraphs>158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1_Office Theme</vt:lpstr>
      <vt:lpstr>2_Office Theme</vt:lpstr>
      <vt:lpstr>       nutricleanTM Probiotics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nutriclean™益生菌</dc:title>
  <dc:creator>Bernice Chen</dc:creator>
  <cp:lastModifiedBy>Nancy Fang</cp:lastModifiedBy>
  <cp:revision>111</cp:revision>
  <dcterms:created xsi:type="dcterms:W3CDTF">2013-12-10T19:34:17Z</dcterms:created>
  <dcterms:modified xsi:type="dcterms:W3CDTF">2015-12-31T16:27:54Z</dcterms:modified>
</cp:coreProperties>
</file>